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6858000" cx="12192000"/>
  <p:notesSz cx="6858000" cy="9144000"/>
  <p:embeddedFontLst>
    <p:embeddedFont>
      <p:font typeface="Inter SemiBold"/>
      <p:regular r:id="rId14"/>
      <p:bold r:id="rId15"/>
      <p:italic r:id="rId16"/>
      <p:boldItalic r:id="rId17"/>
    </p:embeddedFont>
    <p:embeddedFont>
      <p:font typeface="Inter"/>
      <p:regular r:id="rId18"/>
      <p:bold r:id="rId19"/>
      <p:italic r:id="rId20"/>
      <p:boldItalic r:id="rId21"/>
    </p:embeddedFont>
    <p:embeddedFont>
      <p:font typeface="Space Grotesk"/>
      <p:regular r:id="rId22"/>
      <p:bold r:id="rId2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Inter-italic.fntdata"/><Relationship Id="rId11" Type="http://schemas.openxmlformats.org/officeDocument/2006/relationships/slide" Target="slides/slide6.xml"/><Relationship Id="rId22" Type="http://schemas.openxmlformats.org/officeDocument/2006/relationships/font" Target="fonts/SpaceGrotesk-regular.fntdata"/><Relationship Id="rId10" Type="http://schemas.openxmlformats.org/officeDocument/2006/relationships/slide" Target="slides/slide5.xml"/><Relationship Id="rId21" Type="http://schemas.openxmlformats.org/officeDocument/2006/relationships/font" Target="fonts/Inter-bold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23" Type="http://schemas.openxmlformats.org/officeDocument/2006/relationships/font" Target="fonts/SpaceGrotesk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InterSemiBold-bold.fntdata"/><Relationship Id="rId14" Type="http://schemas.openxmlformats.org/officeDocument/2006/relationships/font" Target="fonts/InterSemiBold-regular.fntdata"/><Relationship Id="rId17" Type="http://schemas.openxmlformats.org/officeDocument/2006/relationships/font" Target="fonts/InterSemiBold-boldItalic.fntdata"/><Relationship Id="rId16" Type="http://schemas.openxmlformats.org/officeDocument/2006/relationships/font" Target="fonts/InterSemiBold-italic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Inter-bold.fntdata"/><Relationship Id="rId6" Type="http://schemas.openxmlformats.org/officeDocument/2006/relationships/slide" Target="slides/slide1.xml"/><Relationship Id="rId18" Type="http://schemas.openxmlformats.org/officeDocument/2006/relationships/font" Target="fonts/Inter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3111a52e7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3e3111a52e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3e3111a52e7_0_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3e3111a52e7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11" Type="http://schemas.openxmlformats.org/officeDocument/2006/relationships/image" Target="../media/image10.png"/><Relationship Id="rId10" Type="http://schemas.openxmlformats.org/officeDocument/2006/relationships/image" Target="../media/image11.png"/><Relationship Id="rId12" Type="http://schemas.openxmlformats.org/officeDocument/2006/relationships/image" Target="../media/image12.png"/><Relationship Id="rId9" Type="http://schemas.openxmlformats.org/officeDocument/2006/relationships/image" Target="../media/image8.png"/><Relationship Id="rId5" Type="http://schemas.openxmlformats.org/officeDocument/2006/relationships/image" Target="../media/image4.png"/><Relationship Id="rId6" Type="http://schemas.openxmlformats.org/officeDocument/2006/relationships/image" Target="../media/image9.png"/><Relationship Id="rId7" Type="http://schemas.openxmlformats.org/officeDocument/2006/relationships/image" Target="../media/image6.png"/><Relationship Id="rId8" Type="http://schemas.openxmlformats.org/officeDocument/2006/relationships/image" Target="../media/image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4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Relationship Id="rId4" Type="http://schemas.openxmlformats.org/officeDocument/2006/relationships/image" Target="../media/image13.png"/><Relationship Id="rId5" Type="http://schemas.openxmlformats.org/officeDocument/2006/relationships/image" Target="../media/image15.png"/><Relationship Id="rId6" Type="http://schemas.openxmlformats.org/officeDocument/2006/relationships/image" Target="../media/image17.png"/><Relationship Id="rId7" Type="http://schemas.openxmlformats.org/officeDocument/2006/relationships/image" Target="../media/image1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8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9090B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84" name="Google Shape;8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3"/>
          <p:cNvSpPr txBox="1"/>
          <p:nvPr/>
        </p:nvSpPr>
        <p:spPr>
          <a:xfrm>
            <a:off x="305276" y="2590948"/>
            <a:ext cx="11581447" cy="7542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00" u="none" cap="none" strike="noStrike">
                <a:solidFill>
                  <a:srgbClr val="F4F4F5"/>
                </a:solidFill>
                <a:latin typeface="Space Grotesk"/>
                <a:ea typeface="Space Grotesk"/>
                <a:cs typeface="Space Grotesk"/>
                <a:sym typeface="Space Grotesk"/>
              </a:rPr>
              <a:t>Internet </a:t>
            </a:r>
            <a:r>
              <a:rPr b="1" i="0" lang="en-US" sz="5400" u="none" cap="none" strike="noStrike">
                <a:solidFill>
                  <a:srgbClr val="10B981"/>
                </a:solidFill>
                <a:latin typeface="Space Grotesk"/>
                <a:ea typeface="Space Grotesk"/>
                <a:cs typeface="Space Grotesk"/>
                <a:sym typeface="Space Grotesk"/>
              </a:rPr>
              <a:t>Věcí</a:t>
            </a:r>
            <a:r>
              <a:rPr b="1" i="0" lang="en-US" sz="5400" u="none" cap="none" strike="noStrike">
                <a:solidFill>
                  <a:srgbClr val="F4F4F5"/>
                </a:solidFill>
                <a:latin typeface="Space Grotesk"/>
                <a:ea typeface="Space Grotesk"/>
                <a:cs typeface="Space Grotesk"/>
                <a:sym typeface="Space Grotesk"/>
              </a:rPr>
              <a:t> (IoT)</a:t>
            </a:r>
            <a:endParaRPr/>
          </a:p>
        </p:txBody>
      </p:sp>
      <p:sp>
        <p:nvSpPr>
          <p:cNvPr id="86" name="Google Shape;86;p13"/>
          <p:cNvSpPr txBox="1"/>
          <p:nvPr/>
        </p:nvSpPr>
        <p:spPr>
          <a:xfrm>
            <a:off x="2286000" y="3535709"/>
            <a:ext cx="7620000" cy="72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A1A1AA"/>
                </a:solidFill>
                <a:latin typeface="Inter"/>
                <a:ea typeface="Inter"/>
                <a:cs typeface="Inter"/>
                <a:sym typeface="Inter"/>
              </a:rPr>
              <a:t>Jak se nenechat hacknout přes vlastní ledničku.</a:t>
            </a: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800" u="none" cap="none" strike="noStrike">
                <a:solidFill>
                  <a:srgbClr val="A1A1A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800">
                <a:solidFill>
                  <a:srgbClr val="A1A1AA"/>
                </a:solidFill>
                <a:latin typeface="Inter"/>
                <a:ea typeface="Inter"/>
                <a:cs typeface="Inter"/>
                <a:sym typeface="Inter"/>
              </a:rPr>
              <a:t>Ing. Jiří Šilhán</a:t>
            </a:r>
            <a:r>
              <a:rPr b="0" i="0" lang="en-US" sz="1800" u="none" cap="none" strike="noStrike">
                <a:solidFill>
                  <a:srgbClr val="A1A1AA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9090B"/>
        </a:solid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91" name="Google Shape;91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2" name="Google Shape;92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81750" y="2005012"/>
            <a:ext cx="5229225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4"/>
          <p:cNvSpPr txBox="1"/>
          <p:nvPr/>
        </p:nvSpPr>
        <p:spPr>
          <a:xfrm>
            <a:off x="581025" y="1924050"/>
            <a:ext cx="5490686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F4F4F5"/>
                </a:solidFill>
                <a:latin typeface="Space Grotesk"/>
                <a:ea typeface="Space Grotesk"/>
                <a:cs typeface="Space Grotesk"/>
                <a:sym typeface="Space Grotesk"/>
              </a:rPr>
              <a:t>Vše je dnes online</a:t>
            </a:r>
            <a:endParaRPr/>
          </a:p>
        </p:txBody>
      </p:sp>
      <p:sp>
        <p:nvSpPr>
          <p:cNvPr id="94" name="Google Shape;94;p14"/>
          <p:cNvSpPr txBox="1"/>
          <p:nvPr/>
        </p:nvSpPr>
        <p:spPr>
          <a:xfrm>
            <a:off x="581025" y="2457450"/>
            <a:ext cx="5229225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A1A1AA"/>
                </a:solidFill>
                <a:latin typeface="Inter"/>
                <a:ea typeface="Inter"/>
                <a:cs typeface="Inter"/>
                <a:sym typeface="Inter"/>
              </a:rPr>
              <a:t>Internet věcí (Internet of Things) není jen o počítačích a mobilech. Jsou to každodenní předměty připojené k síti:</a:t>
            </a:r>
            <a:endParaRPr/>
          </a:p>
        </p:txBody>
      </p:sp>
      <p:sp>
        <p:nvSpPr>
          <p:cNvPr id="95" name="Google Shape;95;p14"/>
          <p:cNvSpPr txBox="1"/>
          <p:nvPr/>
        </p:nvSpPr>
        <p:spPr>
          <a:xfrm>
            <a:off x="581025" y="5095875"/>
            <a:ext cx="5229225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F4F4F5"/>
                </a:solidFill>
                <a:latin typeface="Inter"/>
                <a:ea typeface="Inter"/>
                <a:cs typeface="Inter"/>
                <a:sym typeface="Inter"/>
              </a:rPr>
              <a:t>Pokud se to umí připojit k Wi-Fi nebo Bluetooth, je to IoT zařízení. A to znamená, že to </a:t>
            </a:r>
            <a:r>
              <a:rPr b="1" i="0" lang="en-US" sz="1500" u="none" cap="none" strike="noStrike">
                <a:solidFill>
                  <a:srgbClr val="F4F4F5"/>
                </a:solidFill>
                <a:latin typeface="Inter"/>
                <a:ea typeface="Inter"/>
                <a:cs typeface="Inter"/>
                <a:sym typeface="Inter"/>
              </a:rPr>
              <a:t>může být hacknuto</a:t>
            </a:r>
            <a:r>
              <a:rPr b="0" i="0" lang="en-US" sz="1500" u="none" cap="none" strike="noStrike">
                <a:solidFill>
                  <a:srgbClr val="F4F4F5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  <a:endParaRPr/>
          </a:p>
        </p:txBody>
      </p:sp>
      <p:sp>
        <p:nvSpPr>
          <p:cNvPr id="96" name="Google Shape;96;p14"/>
          <p:cNvSpPr txBox="1"/>
          <p:nvPr/>
        </p:nvSpPr>
        <p:spPr>
          <a:xfrm>
            <a:off x="666750" y="3257550"/>
            <a:ext cx="104775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A1A1AA"/>
                </a:solidFill>
                <a:latin typeface="Inter"/>
                <a:ea typeface="Inter"/>
                <a:cs typeface="Inter"/>
                <a:sym typeface="Inter"/>
              </a:rPr>
              <a:t>•</a:t>
            </a:r>
            <a:endParaRPr/>
          </a:p>
        </p:txBody>
      </p:sp>
      <p:sp>
        <p:nvSpPr>
          <p:cNvPr id="97" name="Google Shape;97;p14"/>
          <p:cNvSpPr txBox="1"/>
          <p:nvPr/>
        </p:nvSpPr>
        <p:spPr>
          <a:xfrm>
            <a:off x="771525" y="3257550"/>
            <a:ext cx="5038725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04775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A1A1AA"/>
                </a:solidFill>
                <a:latin typeface="Inter"/>
                <a:ea typeface="Inter"/>
                <a:cs typeface="Inter"/>
                <a:sym typeface="Inter"/>
              </a:rPr>
              <a:t>Chytré hodinky a fitness náramky</a:t>
            </a:r>
            <a:endParaRPr/>
          </a:p>
        </p:txBody>
      </p:sp>
      <p:sp>
        <p:nvSpPr>
          <p:cNvPr id="98" name="Google Shape;98;p14"/>
          <p:cNvSpPr txBox="1"/>
          <p:nvPr/>
        </p:nvSpPr>
        <p:spPr>
          <a:xfrm>
            <a:off x="666750" y="3705225"/>
            <a:ext cx="104775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A1A1AA"/>
                </a:solidFill>
                <a:latin typeface="Inter"/>
                <a:ea typeface="Inter"/>
                <a:cs typeface="Inter"/>
                <a:sym typeface="Inter"/>
              </a:rPr>
              <a:t>•</a:t>
            </a:r>
            <a:endParaRPr/>
          </a:p>
        </p:txBody>
      </p:sp>
      <p:sp>
        <p:nvSpPr>
          <p:cNvPr id="99" name="Google Shape;99;p14"/>
          <p:cNvSpPr txBox="1"/>
          <p:nvPr/>
        </p:nvSpPr>
        <p:spPr>
          <a:xfrm>
            <a:off x="771525" y="3705225"/>
            <a:ext cx="5038725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04775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A1A1AA"/>
                </a:solidFill>
                <a:latin typeface="Inter"/>
                <a:ea typeface="Inter"/>
                <a:cs typeface="Inter"/>
                <a:sym typeface="Inter"/>
              </a:rPr>
              <a:t>Bezdrátová sluchátka a reproduktory</a:t>
            </a:r>
            <a:endParaRPr/>
          </a:p>
        </p:txBody>
      </p:sp>
      <p:sp>
        <p:nvSpPr>
          <p:cNvPr id="100" name="Google Shape;100;p14"/>
          <p:cNvSpPr txBox="1"/>
          <p:nvPr/>
        </p:nvSpPr>
        <p:spPr>
          <a:xfrm>
            <a:off x="666750" y="4152900"/>
            <a:ext cx="104775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A1A1AA"/>
                </a:solidFill>
                <a:latin typeface="Inter"/>
                <a:ea typeface="Inter"/>
                <a:cs typeface="Inter"/>
                <a:sym typeface="Inter"/>
              </a:rPr>
              <a:t>•</a:t>
            </a:r>
            <a:endParaRPr/>
          </a:p>
        </p:txBody>
      </p:sp>
      <p:sp>
        <p:nvSpPr>
          <p:cNvPr id="101" name="Google Shape;101;p14"/>
          <p:cNvSpPr txBox="1"/>
          <p:nvPr/>
        </p:nvSpPr>
        <p:spPr>
          <a:xfrm>
            <a:off x="771525" y="4152900"/>
            <a:ext cx="5038725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04775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A1A1AA"/>
                </a:solidFill>
                <a:latin typeface="Inter"/>
                <a:ea typeface="Inter"/>
                <a:cs typeface="Inter"/>
                <a:sym typeface="Inter"/>
              </a:rPr>
              <a:t>Chytré žárovky a termostaty</a:t>
            </a:r>
            <a:endParaRPr/>
          </a:p>
        </p:txBody>
      </p:sp>
      <p:sp>
        <p:nvSpPr>
          <p:cNvPr id="102" name="Google Shape;102;p14"/>
          <p:cNvSpPr txBox="1"/>
          <p:nvPr/>
        </p:nvSpPr>
        <p:spPr>
          <a:xfrm>
            <a:off x="666750" y="4600575"/>
            <a:ext cx="104775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A1A1AA"/>
                </a:solidFill>
                <a:latin typeface="Inter"/>
                <a:ea typeface="Inter"/>
                <a:cs typeface="Inter"/>
                <a:sym typeface="Inter"/>
              </a:rPr>
              <a:t>•</a:t>
            </a:r>
            <a:endParaRPr/>
          </a:p>
        </p:txBody>
      </p:sp>
      <p:sp>
        <p:nvSpPr>
          <p:cNvPr id="103" name="Google Shape;103;p14"/>
          <p:cNvSpPr txBox="1"/>
          <p:nvPr/>
        </p:nvSpPr>
        <p:spPr>
          <a:xfrm>
            <a:off x="771525" y="4600575"/>
            <a:ext cx="5038725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04775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A1A1AA"/>
                </a:solidFill>
                <a:latin typeface="Inter"/>
                <a:ea typeface="Inter"/>
                <a:cs typeface="Inter"/>
                <a:sym typeface="Inter"/>
              </a:rPr>
              <a:t>Domácí webkamery a vysavače</a:t>
            </a:r>
            <a:endParaRPr/>
          </a:p>
        </p:txBody>
      </p:sp>
      <p:pic>
        <p:nvPicPr>
          <p:cNvPr descr="image.png" id="104" name="Google Shape;104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91275" y="2014537"/>
            <a:ext cx="5210175" cy="3790950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4"/>
          <p:cNvSpPr txBox="1"/>
          <p:nvPr/>
        </p:nvSpPr>
        <p:spPr>
          <a:xfrm>
            <a:off x="581025" y="581025"/>
            <a:ext cx="11581447" cy="581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F4F4F5"/>
                </a:solidFill>
                <a:latin typeface="Space Grotesk"/>
                <a:ea typeface="Space Grotesk"/>
                <a:cs typeface="Space Grotesk"/>
                <a:sym typeface="Space Grotesk"/>
              </a:rPr>
              <a:t>Co je to vlastně </a:t>
            </a:r>
            <a:r>
              <a:rPr b="1" i="0" lang="en-US" sz="3600" u="none" cap="none" strike="noStrike">
                <a:solidFill>
                  <a:srgbClr val="10B981"/>
                </a:solidFill>
                <a:latin typeface="Space Grotesk"/>
                <a:ea typeface="Space Grotesk"/>
                <a:cs typeface="Space Grotesk"/>
                <a:sym typeface="Space Grotesk"/>
              </a:rPr>
              <a:t>IoT</a:t>
            </a:r>
            <a:r>
              <a:rPr b="1" i="0" lang="en-US" sz="3600" u="none" cap="none" strike="noStrike">
                <a:solidFill>
                  <a:srgbClr val="F4F4F5"/>
                </a:solidFill>
                <a:latin typeface="Space Grotesk"/>
                <a:ea typeface="Space Grotesk"/>
                <a:cs typeface="Space Grotesk"/>
                <a:sym typeface="Space Grotesk"/>
              </a:rPr>
              <a:t>?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9090B"/>
        </a:solid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10" name="Google Shape;110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1" name="Google Shape;111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1025" y="1824037"/>
            <a:ext cx="3486150" cy="41719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2" name="Google Shape;112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52925" y="1824037"/>
            <a:ext cx="3486150" cy="41719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3" name="Google Shape;113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124825" y="1824037"/>
            <a:ext cx="3486150" cy="41719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4" name="Google Shape;114;p1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76300" y="2214562"/>
            <a:ext cx="76200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15"/>
          <p:cNvSpPr txBox="1"/>
          <p:nvPr/>
        </p:nvSpPr>
        <p:spPr>
          <a:xfrm>
            <a:off x="876300" y="3214687"/>
            <a:ext cx="304038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F4F4F5"/>
                </a:solidFill>
                <a:latin typeface="Space Grotesk"/>
                <a:ea typeface="Space Grotesk"/>
                <a:cs typeface="Space Grotesk"/>
                <a:sym typeface="Space Grotesk"/>
              </a:rPr>
              <a:t>Slabá hesla</a:t>
            </a:r>
            <a:endParaRPr/>
          </a:p>
        </p:txBody>
      </p:sp>
      <p:sp>
        <p:nvSpPr>
          <p:cNvPr id="116" name="Google Shape;116;p15"/>
          <p:cNvSpPr txBox="1"/>
          <p:nvPr/>
        </p:nvSpPr>
        <p:spPr>
          <a:xfrm>
            <a:off x="876300" y="3890962"/>
            <a:ext cx="2895600" cy="15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A1A1AA"/>
                </a:solidFill>
                <a:latin typeface="Inter"/>
                <a:ea typeface="Inter"/>
                <a:cs typeface="Inter"/>
                <a:sym typeface="Inter"/>
              </a:rPr>
              <a:t>Výrobci často používají přednastavená hesla (např. "admin" nebo "1234"). Většina uživatelů je po rozbalení z krabice nikdy nezmění.</a:t>
            </a:r>
            <a:endParaRPr/>
          </a:p>
        </p:txBody>
      </p:sp>
      <p:pic>
        <p:nvPicPr>
          <p:cNvPr descr="image.png" id="117" name="Google Shape;117;p1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648200" y="2214562"/>
            <a:ext cx="76200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15"/>
          <p:cNvSpPr txBox="1"/>
          <p:nvPr/>
        </p:nvSpPr>
        <p:spPr>
          <a:xfrm>
            <a:off x="4648200" y="3214687"/>
            <a:ext cx="304038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F4F4F5"/>
                </a:solidFill>
                <a:latin typeface="Space Grotesk"/>
                <a:ea typeface="Space Grotesk"/>
                <a:cs typeface="Space Grotesk"/>
                <a:sym typeface="Space Grotesk"/>
              </a:rPr>
              <a:t>Zastaralý software</a:t>
            </a:r>
            <a:endParaRPr/>
          </a:p>
        </p:txBody>
      </p:sp>
      <p:sp>
        <p:nvSpPr>
          <p:cNvPr id="119" name="Google Shape;119;p15"/>
          <p:cNvSpPr txBox="1"/>
          <p:nvPr/>
        </p:nvSpPr>
        <p:spPr>
          <a:xfrm>
            <a:off x="4648200" y="3890962"/>
            <a:ext cx="2895600" cy="15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A1A1AA"/>
                </a:solidFill>
                <a:latin typeface="Inter"/>
                <a:ea typeface="Inter"/>
                <a:cs typeface="Inter"/>
                <a:sym typeface="Inter"/>
              </a:rPr>
              <a:t>Zatímco mobil si aktualizujete často, chytrá žárovka nebo kamera může běžet na 5 let starém kódu plném bezpečnostních chyb.</a:t>
            </a:r>
            <a:endParaRPr/>
          </a:p>
        </p:txBody>
      </p:sp>
      <p:pic>
        <p:nvPicPr>
          <p:cNvPr descr="image.png" id="120" name="Google Shape;120;p1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420100" y="2214562"/>
            <a:ext cx="76200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15"/>
          <p:cNvSpPr txBox="1"/>
          <p:nvPr/>
        </p:nvSpPr>
        <p:spPr>
          <a:xfrm>
            <a:off x="8420100" y="3214687"/>
            <a:ext cx="304038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F4F4F5"/>
                </a:solidFill>
                <a:latin typeface="Space Grotesk"/>
                <a:ea typeface="Space Grotesk"/>
                <a:cs typeface="Space Grotesk"/>
                <a:sym typeface="Space Grotesk"/>
              </a:rPr>
              <a:t>Sběr dat</a:t>
            </a:r>
            <a:endParaRPr/>
          </a:p>
        </p:txBody>
      </p:sp>
      <p:sp>
        <p:nvSpPr>
          <p:cNvPr id="122" name="Google Shape;122;p15"/>
          <p:cNvSpPr txBox="1"/>
          <p:nvPr/>
        </p:nvSpPr>
        <p:spPr>
          <a:xfrm>
            <a:off x="8420100" y="3890962"/>
            <a:ext cx="2895600" cy="15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A1A1AA"/>
                </a:solidFill>
                <a:latin typeface="Inter"/>
                <a:ea typeface="Inter"/>
                <a:cs typeface="Inter"/>
                <a:sym typeface="Inter"/>
              </a:rPr>
              <a:t>Zařízení neustále sbírají data. Kde jste, co říkáte doma, jaký máte tep. Pokud se tato data dostanou ven, ztrácíte soukromí.</a:t>
            </a:r>
            <a:endParaRPr/>
          </a:p>
        </p:txBody>
      </p:sp>
      <p:pic>
        <p:nvPicPr>
          <p:cNvPr descr="image.png" id="123" name="Google Shape;123;p15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090612" y="2405062"/>
            <a:ext cx="333375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4" name="Google Shape;124;p15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4838700" y="2405062"/>
            <a:ext cx="381000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5" name="Google Shape;125;p15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8634412" y="2405062"/>
            <a:ext cx="333375" cy="3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15"/>
          <p:cNvSpPr txBox="1"/>
          <p:nvPr/>
        </p:nvSpPr>
        <p:spPr>
          <a:xfrm>
            <a:off x="581025" y="581025"/>
            <a:ext cx="11581447" cy="581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F4F4F5"/>
                </a:solidFill>
                <a:latin typeface="Space Grotesk"/>
                <a:ea typeface="Space Grotesk"/>
                <a:cs typeface="Space Grotesk"/>
                <a:sym typeface="Space Grotesk"/>
              </a:rPr>
              <a:t>Proč je to </a:t>
            </a:r>
            <a:r>
              <a:rPr b="1" i="0" lang="en-US" sz="3600" u="none" cap="none" strike="noStrike">
                <a:solidFill>
                  <a:srgbClr val="10B981"/>
                </a:solidFill>
                <a:latin typeface="Space Grotesk"/>
                <a:ea typeface="Space Grotesk"/>
                <a:cs typeface="Space Grotesk"/>
                <a:sym typeface="Space Grotesk"/>
              </a:rPr>
              <a:t>problém</a:t>
            </a:r>
            <a:r>
              <a:rPr b="1" i="0" lang="en-US" sz="3600" u="none" cap="none" strike="noStrike">
                <a:solidFill>
                  <a:srgbClr val="F4F4F5"/>
                </a:solidFill>
                <a:latin typeface="Space Grotesk"/>
                <a:ea typeface="Space Grotesk"/>
                <a:cs typeface="Space Grotesk"/>
                <a:sym typeface="Space Grotesk"/>
              </a:rPr>
              <a:t>?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Zkrášlit jako obrázek" id="131" name="Google Shape;131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7625" y="0"/>
            <a:ext cx="1228725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9090B"/>
        </a:solidFill>
      </p:bgPr>
    </p:bg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36" name="Google Shape;136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17"/>
          <p:cNvSpPr txBox="1"/>
          <p:nvPr/>
        </p:nvSpPr>
        <p:spPr>
          <a:xfrm>
            <a:off x="581025" y="3057525"/>
            <a:ext cx="5229225" cy="1333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500" u="none" cap="none" strike="noStrike">
                <a:solidFill>
                  <a:srgbClr val="10B981"/>
                </a:solidFill>
                <a:latin typeface="Space Grotesk"/>
                <a:ea typeface="Space Grotesk"/>
                <a:cs typeface="Space Grotesk"/>
                <a:sym typeface="Space Grotesk"/>
              </a:rPr>
              <a:t>15+</a:t>
            </a:r>
            <a:endParaRPr/>
          </a:p>
        </p:txBody>
      </p:sp>
      <p:sp>
        <p:nvSpPr>
          <p:cNvPr id="138" name="Google Shape;138;p17"/>
          <p:cNvSpPr txBox="1"/>
          <p:nvPr/>
        </p:nvSpPr>
        <p:spPr>
          <a:xfrm>
            <a:off x="581025" y="4486275"/>
            <a:ext cx="5229225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F4F4F5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MILIARD ZAŘÍZENÍ</a:t>
            </a:r>
            <a:endParaRPr/>
          </a:p>
        </p:txBody>
      </p:sp>
      <p:sp>
        <p:nvSpPr>
          <p:cNvPr id="139" name="Google Shape;139;p17"/>
          <p:cNvSpPr txBox="1"/>
          <p:nvPr/>
        </p:nvSpPr>
        <p:spPr>
          <a:xfrm>
            <a:off x="6381750" y="2538412"/>
            <a:ext cx="5490686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F4F4F5"/>
                </a:solidFill>
                <a:latin typeface="Space Grotesk"/>
                <a:ea typeface="Space Grotesk"/>
                <a:cs typeface="Space Grotesk"/>
                <a:sym typeface="Space Grotesk"/>
              </a:rPr>
              <a:t>Masivní prostor pro útoky</a:t>
            </a:r>
            <a:endParaRPr/>
          </a:p>
        </p:txBody>
      </p:sp>
      <p:sp>
        <p:nvSpPr>
          <p:cNvPr id="140" name="Google Shape;140;p17"/>
          <p:cNvSpPr txBox="1"/>
          <p:nvPr/>
        </p:nvSpPr>
        <p:spPr>
          <a:xfrm>
            <a:off x="6381750" y="3071812"/>
            <a:ext cx="5229225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A1A1AA"/>
                </a:solidFill>
                <a:latin typeface="Inter"/>
                <a:ea typeface="Inter"/>
                <a:cs typeface="Inter"/>
                <a:sym typeface="Inter"/>
              </a:rPr>
              <a:t>Odhaduje se, že na světě je v současnosti připojeno více než 15 miliard IoT zařízení a toto číslo neustále roste. Je jich více než samotných lidí na planetě.</a:t>
            </a:r>
            <a:endParaRPr/>
          </a:p>
        </p:txBody>
      </p:sp>
      <p:sp>
        <p:nvSpPr>
          <p:cNvPr id="141" name="Google Shape;141;p17"/>
          <p:cNvSpPr txBox="1"/>
          <p:nvPr/>
        </p:nvSpPr>
        <p:spPr>
          <a:xfrm>
            <a:off x="6381750" y="4176712"/>
            <a:ext cx="5229225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A1A1AA"/>
                </a:solidFill>
                <a:latin typeface="Inter"/>
                <a:ea typeface="Inter"/>
                <a:cs typeface="Inter"/>
                <a:sym typeface="Inter"/>
              </a:rPr>
              <a:t>Každé z těchto zařízení představuje </a:t>
            </a:r>
            <a:r>
              <a:rPr b="1" i="0" lang="en-US" sz="1500" u="none" cap="none" strike="noStrike">
                <a:solidFill>
                  <a:srgbClr val="A1A1AA"/>
                </a:solidFill>
                <a:latin typeface="Inter"/>
                <a:ea typeface="Inter"/>
                <a:cs typeface="Inter"/>
                <a:sym typeface="Inter"/>
              </a:rPr>
              <a:t>potenciální otevřenou bránu</a:t>
            </a:r>
            <a:r>
              <a:rPr b="0" i="0" lang="en-US" sz="1500" u="none" cap="none" strike="noStrike">
                <a:solidFill>
                  <a:srgbClr val="A1A1AA"/>
                </a:solidFill>
                <a:latin typeface="Inter"/>
                <a:ea typeface="Inter"/>
                <a:cs typeface="Inter"/>
                <a:sym typeface="Inter"/>
              </a:rPr>
              <a:t> do vaší domácí sítě, pokud není správně zabezpečeno.</a:t>
            </a:r>
            <a:endParaRPr/>
          </a:p>
        </p:txBody>
      </p:sp>
      <p:sp>
        <p:nvSpPr>
          <p:cNvPr id="142" name="Google Shape;142;p17"/>
          <p:cNvSpPr txBox="1"/>
          <p:nvPr/>
        </p:nvSpPr>
        <p:spPr>
          <a:xfrm>
            <a:off x="581025" y="581025"/>
            <a:ext cx="11581447" cy="581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F4F4F5"/>
                </a:solidFill>
                <a:latin typeface="Space Grotesk"/>
                <a:ea typeface="Space Grotesk"/>
                <a:cs typeface="Space Grotesk"/>
                <a:sym typeface="Space Grotesk"/>
              </a:rPr>
              <a:t>Kolik jich </a:t>
            </a:r>
            <a:r>
              <a:rPr b="1" i="0" lang="en-US" sz="3600" u="none" cap="none" strike="noStrike">
                <a:solidFill>
                  <a:srgbClr val="10B981"/>
                </a:solidFill>
                <a:latin typeface="Space Grotesk"/>
                <a:ea typeface="Space Grotesk"/>
                <a:cs typeface="Space Grotesk"/>
                <a:sym typeface="Space Grotesk"/>
              </a:rPr>
              <a:t>je</a:t>
            </a:r>
            <a:r>
              <a:rPr b="1" i="0" lang="en-US" sz="3600" u="none" cap="none" strike="noStrike">
                <a:solidFill>
                  <a:srgbClr val="F4F4F5"/>
                </a:solidFill>
                <a:latin typeface="Space Grotesk"/>
                <a:ea typeface="Space Grotesk"/>
                <a:cs typeface="Space Grotesk"/>
                <a:sym typeface="Space Grotesk"/>
              </a:rPr>
              <a:t>?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9090B"/>
        </a:solidFill>
      </p:bgPr>
    </p:bg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47" name="Google Shape;147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18"/>
          <p:cNvSpPr/>
          <p:nvPr/>
        </p:nvSpPr>
        <p:spPr>
          <a:xfrm>
            <a:off x="581025" y="1187053"/>
            <a:ext cx="11029950" cy="1182885"/>
          </a:xfrm>
          <a:prstGeom prst="roundRect">
            <a:avLst>
              <a:gd fmla="val 6441" name="adj"/>
            </a:avLst>
          </a:prstGeom>
          <a:solidFill>
            <a:srgbClr val="18181B"/>
          </a:solidFill>
          <a:ln cap="flat" cmpd="sng" w="9525">
            <a:solidFill>
              <a:srgbClr val="27272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18"/>
          <p:cNvSpPr txBox="1"/>
          <p:nvPr/>
        </p:nvSpPr>
        <p:spPr>
          <a:xfrm>
            <a:off x="1343025" y="1425178"/>
            <a:ext cx="10029825" cy="7066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F4F4F5"/>
                </a:solidFill>
                <a:latin typeface="Inter"/>
                <a:ea typeface="Inter"/>
                <a:cs typeface="Inter"/>
                <a:sym typeface="Inter"/>
              </a:rPr>
              <a:t>Okamžitě změňte výchozí heslo</a:t>
            </a:r>
            <a:r>
              <a:rPr b="0" i="0" lang="en-US" sz="1500" u="none" cap="none" strike="noStrike">
                <a:solidFill>
                  <a:srgbClr val="A1A1AA"/>
                </a:solidFill>
                <a:latin typeface="Inter"/>
                <a:ea typeface="Inter"/>
                <a:cs typeface="Inter"/>
                <a:sym typeface="Inter"/>
              </a:rPr>
              <a:t> Ihned po zapojení nového zařízení změňte tovární heslo na dlouhé a unikátní.</a:t>
            </a:r>
            <a:endParaRPr/>
          </a:p>
        </p:txBody>
      </p:sp>
      <p:sp>
        <p:nvSpPr>
          <p:cNvPr id="150" name="Google Shape;150;p18"/>
          <p:cNvSpPr/>
          <p:nvPr/>
        </p:nvSpPr>
        <p:spPr>
          <a:xfrm>
            <a:off x="581025" y="2608064"/>
            <a:ext cx="11029950" cy="1182885"/>
          </a:xfrm>
          <a:prstGeom prst="roundRect">
            <a:avLst>
              <a:gd fmla="val 6441" name="adj"/>
            </a:avLst>
          </a:prstGeom>
          <a:solidFill>
            <a:srgbClr val="18181B"/>
          </a:solidFill>
          <a:ln cap="flat" cmpd="sng" w="9525">
            <a:solidFill>
              <a:srgbClr val="27272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18"/>
          <p:cNvSpPr txBox="1"/>
          <p:nvPr/>
        </p:nvSpPr>
        <p:spPr>
          <a:xfrm>
            <a:off x="1343025" y="2846189"/>
            <a:ext cx="10029825" cy="7066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F4F4F5"/>
                </a:solidFill>
                <a:latin typeface="Inter"/>
                <a:ea typeface="Inter"/>
                <a:cs typeface="Inter"/>
                <a:sym typeface="Inter"/>
              </a:rPr>
              <a:t>Pravidelně aktualizujte (Firmware)</a:t>
            </a:r>
            <a:r>
              <a:rPr b="0" i="0" lang="en-US" sz="1500" u="none" cap="none" strike="noStrike">
                <a:solidFill>
                  <a:srgbClr val="A1A1AA"/>
                </a:solidFill>
                <a:latin typeface="Inter"/>
                <a:ea typeface="Inter"/>
                <a:cs typeface="Inter"/>
                <a:sym typeface="Inter"/>
              </a:rPr>
              <a:t> Povolte automatické aktualizace v aplikaci zařízení. Opravují nalezené díry.</a:t>
            </a:r>
            <a:endParaRPr/>
          </a:p>
        </p:txBody>
      </p:sp>
      <p:sp>
        <p:nvSpPr>
          <p:cNvPr id="152" name="Google Shape;152;p18"/>
          <p:cNvSpPr/>
          <p:nvPr/>
        </p:nvSpPr>
        <p:spPr>
          <a:xfrm>
            <a:off x="581025" y="4029075"/>
            <a:ext cx="11029950" cy="1182885"/>
          </a:xfrm>
          <a:prstGeom prst="roundRect">
            <a:avLst>
              <a:gd fmla="val 6441" name="adj"/>
            </a:avLst>
          </a:prstGeom>
          <a:solidFill>
            <a:srgbClr val="18181B"/>
          </a:solidFill>
          <a:ln cap="flat" cmpd="sng" w="9525">
            <a:solidFill>
              <a:srgbClr val="27272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18"/>
          <p:cNvSpPr txBox="1"/>
          <p:nvPr/>
        </p:nvSpPr>
        <p:spPr>
          <a:xfrm>
            <a:off x="1343025" y="4267200"/>
            <a:ext cx="10029825" cy="7066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F4F4F5"/>
                </a:solidFill>
                <a:latin typeface="Inter"/>
                <a:ea typeface="Inter"/>
                <a:cs typeface="Inter"/>
                <a:sym typeface="Inter"/>
              </a:rPr>
              <a:t>Vypněte, co nepotřebujete</a:t>
            </a:r>
            <a:r>
              <a:rPr b="0" i="0" lang="en-US" sz="1500" u="none" cap="none" strike="noStrike">
                <a:solidFill>
                  <a:srgbClr val="A1A1AA"/>
                </a:solidFill>
                <a:latin typeface="Inter"/>
                <a:ea typeface="Inter"/>
                <a:cs typeface="Inter"/>
                <a:sym typeface="Inter"/>
              </a:rPr>
              <a:t> Nepoužíváte u televize kameru nebo hlasové ovládání? Fyzicky to vypněte nebo přelepte.</a:t>
            </a:r>
            <a:endParaRPr/>
          </a:p>
        </p:txBody>
      </p:sp>
      <p:sp>
        <p:nvSpPr>
          <p:cNvPr id="154" name="Google Shape;154;p18"/>
          <p:cNvSpPr/>
          <p:nvPr/>
        </p:nvSpPr>
        <p:spPr>
          <a:xfrm>
            <a:off x="581025" y="5450085"/>
            <a:ext cx="11029950" cy="1182885"/>
          </a:xfrm>
          <a:prstGeom prst="roundRect">
            <a:avLst>
              <a:gd fmla="val 6441" name="adj"/>
            </a:avLst>
          </a:prstGeom>
          <a:solidFill>
            <a:srgbClr val="18181B"/>
          </a:solidFill>
          <a:ln cap="flat" cmpd="sng" w="9525">
            <a:solidFill>
              <a:srgbClr val="27272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18"/>
          <p:cNvSpPr txBox="1"/>
          <p:nvPr/>
        </p:nvSpPr>
        <p:spPr>
          <a:xfrm>
            <a:off x="1343025" y="5688210"/>
            <a:ext cx="10029825" cy="7066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F4F4F5"/>
                </a:solidFill>
                <a:latin typeface="Inter"/>
                <a:ea typeface="Inter"/>
                <a:cs typeface="Inter"/>
                <a:sym typeface="Inter"/>
              </a:rPr>
              <a:t>Vytvořte "Síť pro hosty" (Guest Wi-Fi)</a:t>
            </a:r>
            <a:r>
              <a:rPr b="0" i="0" lang="en-US" sz="1500" u="none" cap="none" strike="noStrike">
                <a:solidFill>
                  <a:srgbClr val="A1A1AA"/>
                </a:solidFill>
                <a:latin typeface="Inter"/>
                <a:ea typeface="Inter"/>
                <a:cs typeface="Inter"/>
                <a:sym typeface="Inter"/>
              </a:rPr>
              <a:t> Připojte své chytré žárovky na oddělenou síť od té, kde máte notebook a mobil s fotkami.</a:t>
            </a:r>
            <a:endParaRPr/>
          </a:p>
        </p:txBody>
      </p:sp>
      <p:sp>
        <p:nvSpPr>
          <p:cNvPr id="156" name="Google Shape;156;p18"/>
          <p:cNvSpPr/>
          <p:nvPr/>
        </p:nvSpPr>
        <p:spPr>
          <a:xfrm>
            <a:off x="581025" y="2360414"/>
            <a:ext cx="11029950" cy="9525"/>
          </a:xfrm>
          <a:prstGeom prst="rect">
            <a:avLst/>
          </a:prstGeom>
          <a:solidFill>
            <a:srgbClr val="27272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18"/>
          <p:cNvSpPr/>
          <p:nvPr/>
        </p:nvSpPr>
        <p:spPr>
          <a:xfrm>
            <a:off x="581025" y="3781425"/>
            <a:ext cx="11029950" cy="9525"/>
          </a:xfrm>
          <a:prstGeom prst="rect">
            <a:avLst/>
          </a:prstGeom>
          <a:solidFill>
            <a:srgbClr val="27272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18"/>
          <p:cNvSpPr/>
          <p:nvPr/>
        </p:nvSpPr>
        <p:spPr>
          <a:xfrm>
            <a:off x="581025" y="5202435"/>
            <a:ext cx="11029950" cy="9525"/>
          </a:xfrm>
          <a:prstGeom prst="rect">
            <a:avLst/>
          </a:prstGeom>
          <a:solidFill>
            <a:srgbClr val="27272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18"/>
          <p:cNvSpPr/>
          <p:nvPr/>
        </p:nvSpPr>
        <p:spPr>
          <a:xfrm>
            <a:off x="581025" y="6623446"/>
            <a:ext cx="11029950" cy="9525"/>
          </a:xfrm>
          <a:prstGeom prst="rect">
            <a:avLst/>
          </a:prstGeom>
          <a:solidFill>
            <a:srgbClr val="27272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160" name="Google Shape;160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8675" y="1640383"/>
            <a:ext cx="266700" cy="2762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1" name="Google Shape;161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28675" y="3061394"/>
            <a:ext cx="266700" cy="2762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2" name="Google Shape;162;p1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28675" y="4482405"/>
            <a:ext cx="333375" cy="2762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3" name="Google Shape;163;p1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28675" y="5903416"/>
            <a:ext cx="333375" cy="276225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18"/>
          <p:cNvSpPr txBox="1"/>
          <p:nvPr/>
        </p:nvSpPr>
        <p:spPr>
          <a:xfrm>
            <a:off x="581025" y="225028"/>
            <a:ext cx="11581447" cy="581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F4F4F5"/>
                </a:solidFill>
                <a:latin typeface="Space Grotesk"/>
                <a:ea typeface="Space Grotesk"/>
                <a:cs typeface="Space Grotesk"/>
                <a:sym typeface="Space Grotesk"/>
              </a:rPr>
              <a:t>Jak se </a:t>
            </a:r>
            <a:r>
              <a:rPr b="1" i="0" lang="en-US" sz="3600" u="none" cap="none" strike="noStrike">
                <a:solidFill>
                  <a:srgbClr val="10B981"/>
                </a:solidFill>
                <a:latin typeface="Space Grotesk"/>
                <a:ea typeface="Space Grotesk"/>
                <a:cs typeface="Space Grotesk"/>
                <a:sym typeface="Space Grotesk"/>
              </a:rPr>
              <a:t>bránit</a:t>
            </a:r>
            <a:r>
              <a:rPr b="1" i="0" lang="en-US" sz="3600" u="none" cap="none" strike="noStrike">
                <a:solidFill>
                  <a:srgbClr val="F4F4F5"/>
                </a:solidFill>
                <a:latin typeface="Space Grotesk"/>
                <a:ea typeface="Space Grotesk"/>
                <a:cs typeface="Space Grotesk"/>
                <a:sym typeface="Space Grotesk"/>
              </a:rPr>
              <a:t>?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opln tam jeste texty z puvodniho slidu" id="169" name="Google Shape;169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7625" y="0"/>
            <a:ext cx="1228725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9090B"/>
        </a:solidFill>
      </p:bgPr>
    </p:bg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74" name="Google Shape;174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20"/>
          <p:cNvSpPr txBox="1"/>
          <p:nvPr/>
        </p:nvSpPr>
        <p:spPr>
          <a:xfrm>
            <a:off x="305276" y="2469802"/>
            <a:ext cx="11581447" cy="1095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750" u="none" cap="none" strike="noStrike">
                <a:solidFill>
                  <a:srgbClr val="10B981"/>
                </a:solidFill>
                <a:latin typeface="Space Grotesk"/>
                <a:ea typeface="Space Grotesk"/>
                <a:cs typeface="Space Grotesk"/>
                <a:sym typeface="Space Grotesk"/>
              </a:rPr>
              <a:t>Dotazy?</a:t>
            </a:r>
            <a:endParaRPr/>
          </a:p>
        </p:txBody>
      </p:sp>
      <p:sp>
        <p:nvSpPr>
          <p:cNvPr id="176" name="Google Shape;176;p20"/>
          <p:cNvSpPr txBox="1"/>
          <p:nvPr/>
        </p:nvSpPr>
        <p:spPr>
          <a:xfrm>
            <a:off x="581025" y="3793777"/>
            <a:ext cx="11029950" cy="365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F4F4F5"/>
                </a:solidFill>
                <a:latin typeface="Inter"/>
                <a:ea typeface="Inter"/>
                <a:cs typeface="Inter"/>
                <a:sym typeface="Inter"/>
              </a:rPr>
              <a:t>Zůstaňte připojení, ale zůstaňte v bezpečí.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